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9" r:id="rId4"/>
    <p:sldId id="257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166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D07CB-A1DE-4E1D-A308-A95E9A0E7DBD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5FEE5-9F33-4E12-9A33-156983D27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473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FEE5-9F33-4E12-9A33-156983D274C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282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CE4C05-8396-550B-1BF9-1F38B5166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0B6BCC-339B-D977-5620-289F1D1BD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80DF1C-671F-9C30-9621-BE91899C2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67116E-0119-E3CB-4EF4-506461E5D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8CE091-ABBB-A7F5-0462-F51A50E2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91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8C076-1428-30F7-D0FA-9B8E52DF2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827F487-636D-C887-8E57-D94892CAB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2E83E4-31B3-E9BD-8DEA-85AB4EA5C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A1D9CE-7C3F-047E-52BB-5FF61B8A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FD9CC3-0060-3E11-ACBE-6B2CB83F3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22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4E76520-7398-B50F-22D0-F6F6A1069D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41142A-A57D-1991-39B6-1E878699E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00EA3C6-414E-939E-6B7F-30F09902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BACC992-4B21-3106-6BD9-15B40FCD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49BE7F-7F0D-4D72-E61F-1F24E76B4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434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EFA1C7-9EF5-94C6-A2B1-9F0F0324D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4572B0-476B-8975-5AF9-27F92846E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7F3163-3DC7-A14F-A504-A78881558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97D2CA-73F9-D076-6444-660D4923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32BC15-524A-CE30-D94F-405663F3E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99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EF9D0E-B5AF-56FF-1580-8EC34096D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8A9016-7A46-1BC5-8120-D4EAE6121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658EB6-94FC-2D09-C2ED-9515FFCB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9A214A-87CA-0703-0003-DC4E35EC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694C74-74AB-17AC-9253-08CFE2768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317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DC696-9D06-0B8E-6719-BBF6AA41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787801-4A14-D7EA-2F2A-2D2BFC3BC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E47EBE9-9889-03E3-8F13-E2B1813DF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3C9BF0-3BFE-57F4-7D7D-D0513D1F2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AA60601-76CD-3BDD-9904-E92AE2DE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4BA4C53-4D99-633B-8014-7FEFC9F14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514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C8C579-1774-D46D-8CC1-55B773C96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6AB265-16DD-E20F-5376-F1965F821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0E93AF-28DB-CCDB-68B1-00B4BF936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C3E2DF8-E9C2-EA40-C829-AD74402AA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A88EF51-D747-B8FD-E183-A4A1ECFDD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5D7757D-935D-8F96-8190-5D967AE91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8709AF9-A137-C03B-5E80-0E24BDCD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CC3E872-4D42-BD89-E1A8-58F4AE15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999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35DB21-3606-13E6-8C07-C10DD77E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6BB60BF-A33E-B919-A35C-7EEA27677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F9DB530-05C4-9C75-E0D1-BDA293FCD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A3D3EA-2CC2-0559-0F20-CEC83A07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586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26AD35F-2257-E071-AD49-67F9002EE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0184B70-4012-9346-6D33-CE64A0657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98BB96B-B53F-FBE7-2113-BCC41D26B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180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816B7C-5461-FBA1-328C-FA3DE9206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28FC03-87B8-91B6-3EA3-2CFBFB5F3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28A257E-DB52-8EC1-258A-79AD552C6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655CB7-F80C-1737-EDFC-DF6A03D8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A788EB-D85E-D0A0-7F8B-B772CA70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38A645-F543-D62C-EE47-115E9521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581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51E2DD-8AA4-2C25-E548-C6639480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8DCF7EF-AA53-273E-647C-224FF01659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C64A30-42B6-4858-74AD-20C262815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3FF19B-E52F-410B-CFC9-5BD727E9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C91BF58-D1D2-CD95-06BE-7CBB6D3A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CEF563-50C2-A44B-DE81-72F93C9B4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41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84EDEF6-6AB9-44A5-C300-AD1063A87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13AAEE-2263-AB3C-541B-5397E946D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DF6994-0B3D-B7DD-859B-042FDEB10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6EF2A9-80B7-44FB-AF2F-FAC9DF5CDB14}" type="datetimeFigureOut">
              <a:rPr lang="sv-SE" smtClean="0"/>
              <a:t>2026-08-31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912E26-DA59-311F-3969-00DAC9ACA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B75C0F-6619-DB7D-8A07-A003B8FC1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F042C8-ADC2-423B-8985-120FDD0BB8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83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259DBD-04FC-261D-0CB1-49038CD7D8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Differentiering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785F604-8F0D-2A56-DF9A-59701768D9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Norrgården 2026</a:t>
            </a:r>
          </a:p>
        </p:txBody>
      </p:sp>
    </p:spTree>
    <p:extLst>
      <p:ext uri="{BB962C8B-B14F-4D97-AF65-F5344CB8AC3E}">
        <p14:creationId xmlns:p14="http://schemas.microsoft.com/office/powerpoint/2010/main" val="222218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11D803-A336-DAC9-372E-AFADB70A595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0628" y="2254478"/>
            <a:ext cx="11832771" cy="946150"/>
          </a:xfrm>
        </p:spPr>
        <p:txBody>
          <a:bodyPr>
            <a:noAutofit/>
          </a:bodyPr>
          <a:lstStyle/>
          <a:p>
            <a:pPr algn="l"/>
            <a:r>
              <a:rPr lang="sv-SE" sz="4000" dirty="0"/>
              <a:t>Servicetur    		    Omvårdnadstur			   Medicintur</a:t>
            </a:r>
          </a:p>
        </p:txBody>
      </p:sp>
    </p:spTree>
    <p:extLst>
      <p:ext uri="{BB962C8B-B14F-4D97-AF65-F5344CB8AC3E}">
        <p14:creationId xmlns:p14="http://schemas.microsoft.com/office/powerpoint/2010/main" val="359401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169CDCF-4732-1418-6A4D-C35E14A77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286" y="1122363"/>
            <a:ext cx="9437914" cy="247967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Servicetur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227F50C9-CCF5-1140-5BF3-4D94B6CEC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05743"/>
            <a:ext cx="9144000" cy="2852057"/>
          </a:xfrm>
        </p:spPr>
        <p:txBody>
          <a:bodyPr/>
          <a:lstStyle/>
          <a:p>
            <a:pPr algn="l"/>
            <a:r>
              <a:rPr lang="sv-SE" dirty="0"/>
              <a:t>Vardagar dagtid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Omfördelning av arbetsuppgifter i ordinarie bemanning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Servicetur gör inget vårdnära arbete 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0060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433928-1E69-A03C-FBF4-78F7EF4C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10342"/>
          </a:xfrm>
        </p:spPr>
        <p:txBody>
          <a:bodyPr/>
          <a:lstStyle/>
          <a:p>
            <a:pPr algn="ctr"/>
            <a:r>
              <a:rPr lang="sv-SE" dirty="0"/>
              <a:t>Servicetur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6C9C70-8FEA-D929-B2D3-CEDCE6D8F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73629"/>
            <a:ext cx="5181600" cy="49033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1800" b="1" dirty="0"/>
              <a:t>Morgon: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Förbereda frukost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Clean-</a:t>
            </a:r>
            <a:r>
              <a:rPr lang="sv-SE" sz="1800" dirty="0" err="1"/>
              <a:t>up</a:t>
            </a:r>
            <a:r>
              <a:rPr lang="sv-SE" sz="1800" dirty="0"/>
              <a:t> i alla rum: bädda, dra upp persienner, ta ut sopor,  diska, plocka undan, diska tvättfat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Fylla på i lägenheter vid dusch </a:t>
            </a:r>
          </a:p>
          <a:p>
            <a:pPr lvl="0">
              <a:lnSpc>
                <a:spcPct val="100000"/>
              </a:lnSpc>
            </a:pPr>
            <a:r>
              <a:rPr lang="sv-SE" sz="1800" dirty="0" err="1"/>
              <a:t>Toastäd</a:t>
            </a:r>
            <a:r>
              <a:rPr lang="sv-SE" sz="1800" dirty="0"/>
              <a:t> vid dusch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Tvättstugan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Plocka bort frukost 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Starta diskmaskin innan </a:t>
            </a:r>
            <a:r>
              <a:rPr lang="sv-SE" sz="1800" dirty="0" err="1"/>
              <a:t>kl</a:t>
            </a:r>
            <a:r>
              <a:rPr lang="sv-SE" sz="1800" dirty="0"/>
              <a:t> 10 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Gå bort med sopor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Duka 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Förbereda för lunch, smörgåsar, förbered fika, starta kaffe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Hämta </a:t>
            </a:r>
            <a:r>
              <a:rPr lang="sv-SE" sz="1800" dirty="0" err="1"/>
              <a:t>matvagn</a:t>
            </a:r>
            <a:r>
              <a:rPr lang="sv-SE" sz="1800" dirty="0"/>
              <a:t> </a:t>
            </a:r>
          </a:p>
          <a:p>
            <a:pPr>
              <a:lnSpc>
                <a:spcPct val="100000"/>
              </a:lnSpc>
            </a:pPr>
            <a:endParaRPr lang="sv-SE" sz="1800" dirty="0"/>
          </a:p>
          <a:p>
            <a:pPr marL="0" indent="0">
              <a:lnSpc>
                <a:spcPct val="100000"/>
              </a:lnSpc>
              <a:buNone/>
            </a:pPr>
            <a:endParaRPr lang="sv-SE" sz="1800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8D08EB45-D2F6-2A3E-85DC-9098D3C78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9829"/>
            <a:ext cx="5181600" cy="482713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1800" b="1" dirty="0"/>
              <a:t>Lunch: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Lägenhetsstäd se lista på kontoret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Tvättstuga, starta tvätt, häng, vik, bär ut kläder </a:t>
            </a:r>
          </a:p>
          <a:p>
            <a:pPr lvl="0">
              <a:lnSpc>
                <a:spcPct val="100000"/>
              </a:lnSpc>
            </a:pPr>
            <a:r>
              <a:rPr lang="sv-SE" sz="1800" dirty="0" err="1"/>
              <a:t>Ytstäd</a:t>
            </a:r>
            <a:r>
              <a:rPr lang="sv-SE" sz="1800" dirty="0"/>
              <a:t>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Duka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Förbereda kvällsfika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Duka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Starta kaffe </a:t>
            </a:r>
          </a:p>
          <a:p>
            <a:pPr lvl="0">
              <a:lnSpc>
                <a:spcPct val="100000"/>
              </a:lnSpc>
            </a:pPr>
            <a:r>
              <a:rPr lang="sv-SE" sz="1800" dirty="0"/>
              <a:t>Förbered fika 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83787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603FC92D-2026-0DD4-6985-433DB69BD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Insikter och lärdomar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E63849C-3E9C-1E68-4200-F151BFD17D9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/>
              <a:t>Fördelar:</a:t>
            </a:r>
          </a:p>
          <a:p>
            <a:pPr lvl="0"/>
            <a:r>
              <a:rPr lang="sv-SE" dirty="0"/>
              <a:t>Alla arbetsuppgifter blir gjorda ordentligt</a:t>
            </a:r>
          </a:p>
          <a:p>
            <a:pPr lvl="0"/>
            <a:r>
              <a:rPr lang="sv-SE" dirty="0"/>
              <a:t>Kan minska stress hos personal</a:t>
            </a:r>
          </a:p>
          <a:p>
            <a:pPr lvl="0"/>
            <a:r>
              <a:rPr lang="sv-SE" dirty="0"/>
              <a:t>Kan öka tiden och kvalitén för de boende</a:t>
            </a:r>
          </a:p>
          <a:p>
            <a:pPr lvl="0"/>
            <a:r>
              <a:rPr lang="sv-SE" dirty="0"/>
              <a:t>Skönt med variation och att få ”vila” mellan uppgifter</a:t>
            </a:r>
          </a:p>
          <a:p>
            <a:pPr lvl="0"/>
            <a:r>
              <a:rPr lang="sv-SE" dirty="0"/>
              <a:t>Bra tydlighet i arbetsuppgifter och ansvarsområden</a:t>
            </a:r>
          </a:p>
          <a:p>
            <a:pPr lvl="0"/>
            <a:r>
              <a:rPr lang="sv-SE" dirty="0"/>
              <a:t>Färre arbetsuppgifter att lära sig och fokusera på gör det lättare att komma in i arbetet och att fler kan klara av det.</a:t>
            </a:r>
          </a:p>
          <a:p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FE4AE25A-8997-A9A6-00E3-3BA76A2700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/>
              <a:t>Nackdelar:</a:t>
            </a:r>
          </a:p>
          <a:p>
            <a:pPr lvl="0"/>
            <a:r>
              <a:rPr lang="sv-SE" dirty="0"/>
              <a:t>När det inte fungerar bra med serviceturen blir arbetet för omsorgspersonalen mycket tyngre och stressigare</a:t>
            </a:r>
          </a:p>
          <a:p>
            <a:pPr lvl="0"/>
            <a:r>
              <a:rPr lang="sv-SE" dirty="0"/>
              <a:t>Kan vara svårt att hitta en bra balans mellan arbetsuppgifter mellan turer.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7243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8DF6DA39-5D04-4FD6-8511-9A8C5471E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7571"/>
            <a:ext cx="9144000" cy="990600"/>
          </a:xfrm>
        </p:spPr>
        <p:txBody>
          <a:bodyPr/>
          <a:lstStyle/>
          <a:p>
            <a:r>
              <a:rPr lang="sv-SE" dirty="0"/>
              <a:t>Under sommaren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169502A0-9B87-338F-33FD-444F94236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15886"/>
            <a:ext cx="9144000" cy="4234543"/>
          </a:xfrm>
        </p:spPr>
        <p:txBody>
          <a:bodyPr>
            <a:normAutofit/>
          </a:bodyPr>
          <a:lstStyle/>
          <a:p>
            <a:r>
              <a:rPr lang="sv-SE" dirty="0"/>
              <a:t>Servicetjänst har haft servicetur</a:t>
            </a:r>
          </a:p>
          <a:p>
            <a:r>
              <a:rPr lang="sv-SE" dirty="0"/>
              <a:t>Ibland utöver bemanning:</a:t>
            </a:r>
          </a:p>
          <a:p>
            <a:endParaRPr lang="sv-SE" dirty="0"/>
          </a:p>
          <a:p>
            <a:pPr lvl="0" algn="l"/>
            <a:r>
              <a:rPr lang="sv-SE" dirty="0"/>
              <a:t>- Förbättrad arbetsmiljö genom mindre stress</a:t>
            </a:r>
          </a:p>
          <a:p>
            <a:pPr lvl="0" algn="l"/>
            <a:r>
              <a:rPr lang="sv-SE" dirty="0"/>
              <a:t>- Gett mer tid och bättre kvalitet till de boende</a:t>
            </a:r>
          </a:p>
          <a:p>
            <a:pPr lvl="0" algn="l"/>
            <a:r>
              <a:rPr lang="sv-SE" dirty="0"/>
              <a:t>- Närvaro i dagrum vilket ökat trygghet för boende och personal</a:t>
            </a:r>
          </a:p>
          <a:p>
            <a:pPr lvl="0" algn="l"/>
            <a:r>
              <a:rPr lang="sv-SE" dirty="0"/>
              <a:t>- Minskad oro för de boende</a:t>
            </a:r>
          </a:p>
          <a:p>
            <a:pPr lvl="0" algn="l"/>
            <a:r>
              <a:rPr lang="sv-SE" dirty="0"/>
              <a:t>- Minskad etisk stress och känsla av otillräcklighet för personal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751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75CBA-8413-8C5B-1CBE-6D24FADAA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Slutsatser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F543DD-C2E6-BA38-3A37-2D4BA7780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Positivt för både den fysiska och psykiska arbetsmiljön när ordinarie personal alternerar mellan turer och arbetsuppgifter.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Att anställa servicetjänster med lägre kompetens för att klara personalförsörjning i befintlig budget </a:t>
            </a:r>
            <a:r>
              <a:rPr lang="sv-SE" dirty="0">
                <a:sym typeface="Wingdings" panose="05000000000000000000" pitchFamily="2" charset="2"/>
              </a:rPr>
              <a:t> lägre</a:t>
            </a:r>
            <a:r>
              <a:rPr lang="sv-SE" dirty="0"/>
              <a:t> kvalité. Om vi istället gör det utöver budget kan det leda till ökad kvalité.</a:t>
            </a:r>
          </a:p>
          <a:p>
            <a:endParaRPr lang="sv-SE" dirty="0"/>
          </a:p>
          <a:p>
            <a:r>
              <a:rPr lang="sv-SE" dirty="0"/>
              <a:t>Ju lägre kompetens desto mer styrning behövs. </a:t>
            </a:r>
          </a:p>
        </p:txBody>
      </p:sp>
    </p:spTree>
    <p:extLst>
      <p:ext uri="{BB962C8B-B14F-4D97-AF65-F5344CB8AC3E}">
        <p14:creationId xmlns:p14="http://schemas.microsoft.com/office/powerpoint/2010/main" val="4157665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325</Words>
  <Application>Microsoft Office PowerPoint</Application>
  <PresentationFormat>Bredbild</PresentationFormat>
  <Paragraphs>58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Wingdings</vt:lpstr>
      <vt:lpstr>Office-tema</vt:lpstr>
      <vt:lpstr>Differentiering</vt:lpstr>
      <vt:lpstr>Servicetur          Omvårdnadstur      Medicintur</vt:lpstr>
      <vt:lpstr>Servicetur  </vt:lpstr>
      <vt:lpstr>Servicetur</vt:lpstr>
      <vt:lpstr>Insikter och lärdomar</vt:lpstr>
      <vt:lpstr>Under sommaren</vt:lpstr>
      <vt:lpstr>Slutsatser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Ida Strandberg</dc:creator>
  <cp:lastModifiedBy>Ida Strandberg</cp:lastModifiedBy>
  <cp:revision>2</cp:revision>
  <dcterms:created xsi:type="dcterms:W3CDTF">2026-08-26T04:35:43Z</dcterms:created>
  <dcterms:modified xsi:type="dcterms:W3CDTF">2026-08-31T09:51:32Z</dcterms:modified>
</cp:coreProperties>
</file>